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1" r:id="rId2"/>
    <p:sldId id="312" r:id="rId3"/>
    <p:sldId id="313" r:id="rId4"/>
    <p:sldId id="314" r:id="rId5"/>
    <p:sldId id="315" r:id="rId6"/>
    <p:sldId id="271" r:id="rId7"/>
    <p:sldId id="303" r:id="rId8"/>
    <p:sldId id="307" r:id="rId9"/>
    <p:sldId id="305" r:id="rId10"/>
    <p:sldId id="297" r:id="rId11"/>
    <p:sldId id="308" r:id="rId12"/>
    <p:sldId id="310" r:id="rId13"/>
    <p:sldId id="309" r:id="rId14"/>
    <p:sldId id="317" r:id="rId15"/>
    <p:sldId id="318" r:id="rId16"/>
    <p:sldId id="31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A00"/>
    <a:srgbClr val="000000"/>
    <a:srgbClr val="101918"/>
    <a:srgbClr val="FF44ED"/>
    <a:srgbClr val="F225C2"/>
    <a:srgbClr val="ED6D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12" autoAdjust="0"/>
    <p:restoredTop sz="96041"/>
  </p:normalViewPr>
  <p:slideViewPr>
    <p:cSldViewPr snapToGrid="0">
      <p:cViewPr varScale="1">
        <p:scale>
          <a:sx n="64" d="100"/>
          <a:sy n="64" d="100"/>
        </p:scale>
        <p:origin x="5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9895C87-0D30-526A-7CE4-2FCAA7A44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04065872-2C66-CCD2-D63C-E0D25B5738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A9C310F-BCD5-923B-E864-4CB62B13B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0A924F9-EF82-3009-F701-5C2EFCE93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0CBCCD2D-B4B2-FC43-37E7-0C299F710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72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8842DAB-E7BF-B873-86EB-40671E731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9D354B0-A7CA-CA42-06BF-A28E5094A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E1036347-2F69-A3A1-6B13-8F932F0F0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D87DEB5-A4F7-A831-BB9E-8AFFE621E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59CDAAAD-3A00-C34C-FB19-D8D453C22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862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5762C069-8A8E-4917-E716-65C5E18335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22339" y="0"/>
            <a:ext cx="162898" cy="6858000"/>
          </a:xfrm>
          <a:prstGeom prst="rect">
            <a:avLst/>
          </a:prstGeom>
        </p:spPr>
      </p:pic>
      <p:sp>
        <p:nvSpPr>
          <p:cNvPr id="3" name="Espace réservé du titre 1">
            <a:extLst>
              <a:ext uri="{FF2B5EF4-FFF2-40B4-BE49-F238E27FC236}">
                <a16:creationId xmlns:a16="http://schemas.microsoft.com/office/drawing/2014/main" xmlns="" id="{60194E17-FBF9-B0A0-C740-B54774EE40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75353" y="4274952"/>
            <a:ext cx="3937145" cy="158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9600" b="1" i="0">
                <a:solidFill>
                  <a:schemeClr val="tx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  <p:extLst>
      <p:ext uri="{BB962C8B-B14F-4D97-AF65-F5344CB8AC3E}">
        <p14:creationId xmlns:p14="http://schemas.microsoft.com/office/powerpoint/2010/main" val="280678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2C65C2-2926-806B-F945-A4316D1EAC2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5762C069-8A8E-4917-E716-65C5E18335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22339" y="0"/>
            <a:ext cx="162898" cy="6858000"/>
          </a:xfrm>
          <a:prstGeom prst="rect">
            <a:avLst/>
          </a:prstGeom>
        </p:spPr>
      </p:pic>
      <p:sp>
        <p:nvSpPr>
          <p:cNvPr id="3" name="Espace réservé du titre 1">
            <a:extLst>
              <a:ext uri="{FF2B5EF4-FFF2-40B4-BE49-F238E27FC236}">
                <a16:creationId xmlns:a16="http://schemas.microsoft.com/office/drawing/2014/main" xmlns="" id="{584F6BE5-06FD-26A3-3CC6-FA8F82ECC9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75353" y="4274952"/>
            <a:ext cx="3937145" cy="158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9600"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  <p:extLst>
      <p:ext uri="{BB962C8B-B14F-4D97-AF65-F5344CB8AC3E}">
        <p14:creationId xmlns:p14="http://schemas.microsoft.com/office/powerpoint/2010/main" val="818194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CB6599E-5F60-84BF-67AD-52F942AE94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D6D0A"/>
          </a:solidFill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xmlns="" id="{93CDEC26-6498-DA87-4C58-F505555CC8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93923" y="1507420"/>
            <a:ext cx="6446347" cy="4910019"/>
          </a:xfrm>
          <a:prstGeom prst="rect">
            <a:avLst/>
          </a:prstGeom>
        </p:spPr>
      </p:pic>
      <p:sp>
        <p:nvSpPr>
          <p:cNvPr id="10" name="Espace réservé du titre 1">
            <a:extLst>
              <a:ext uri="{FF2B5EF4-FFF2-40B4-BE49-F238E27FC236}">
                <a16:creationId xmlns:a16="http://schemas.microsoft.com/office/drawing/2014/main" xmlns="" id="{0549AC0F-6700-2563-832E-82728C6E49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4532" y="204612"/>
            <a:ext cx="7359112" cy="158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8000"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fr-FR" dirty="0"/>
              <a:t>GRAND TITRE</a:t>
            </a:r>
          </a:p>
        </p:txBody>
      </p:sp>
      <p:sp>
        <p:nvSpPr>
          <p:cNvPr id="11" name="Sous-titre 2">
            <a:extLst>
              <a:ext uri="{FF2B5EF4-FFF2-40B4-BE49-F238E27FC236}">
                <a16:creationId xmlns:a16="http://schemas.microsoft.com/office/drawing/2014/main" xmlns="" id="{50B28D57-8882-C877-79F3-D86EA1346A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5030" y="1799464"/>
            <a:ext cx="3984131" cy="3397470"/>
          </a:xfrm>
        </p:spPr>
        <p:txBody>
          <a:bodyPr>
            <a:noAutofit/>
          </a:bodyPr>
          <a:lstStyle>
            <a:lvl1pPr marL="0" indent="0" algn="ctr">
              <a:buNone/>
              <a:defRPr lang="fr-FR" sz="2000" b="1" i="0" kern="1200" dirty="0">
                <a:solidFill>
                  <a:schemeClr val="bg1"/>
                </a:solidFill>
                <a:latin typeface="Avenir Black" panose="02000503020000020003" pitchFamily="2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143845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CB6599E-5F60-84BF-67AD-52F942AE94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xmlns="" id="{93CDEC26-6498-DA87-4C58-F505555CC8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93923" y="1507420"/>
            <a:ext cx="6446347" cy="4910019"/>
          </a:xfrm>
          <a:prstGeom prst="rect">
            <a:avLst/>
          </a:prstGeom>
        </p:spPr>
      </p:pic>
      <p:sp>
        <p:nvSpPr>
          <p:cNvPr id="10" name="Espace réservé du titre 1">
            <a:extLst>
              <a:ext uri="{FF2B5EF4-FFF2-40B4-BE49-F238E27FC236}">
                <a16:creationId xmlns:a16="http://schemas.microsoft.com/office/drawing/2014/main" xmlns="" id="{0549AC0F-6700-2563-832E-82728C6E49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4532" y="204612"/>
            <a:ext cx="7359112" cy="158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8000" b="1" i="0">
                <a:solidFill>
                  <a:schemeClr val="bg1"/>
                </a:solidFill>
                <a:latin typeface="Avenir Black" panose="02000503020000020003" pitchFamily="2" charset="0"/>
              </a:defRPr>
            </a:lvl1pPr>
          </a:lstStyle>
          <a:p>
            <a:r>
              <a:rPr lang="fr-FR" dirty="0"/>
              <a:t>GRAND TITRE</a:t>
            </a:r>
          </a:p>
        </p:txBody>
      </p:sp>
      <p:sp>
        <p:nvSpPr>
          <p:cNvPr id="11" name="Sous-titre 2">
            <a:extLst>
              <a:ext uri="{FF2B5EF4-FFF2-40B4-BE49-F238E27FC236}">
                <a16:creationId xmlns:a16="http://schemas.microsoft.com/office/drawing/2014/main" xmlns="" id="{50B28D57-8882-C877-79F3-D86EA1346A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5030" y="1799464"/>
            <a:ext cx="3984131" cy="3397470"/>
          </a:xfrm>
        </p:spPr>
        <p:txBody>
          <a:bodyPr>
            <a:noAutofit/>
          </a:bodyPr>
          <a:lstStyle>
            <a:lvl1pPr marL="0" indent="0" algn="ctr">
              <a:buNone/>
              <a:defRPr lang="fr-FR" sz="2000" b="1" i="0" kern="1200" dirty="0">
                <a:solidFill>
                  <a:schemeClr val="bg1"/>
                </a:solidFill>
                <a:latin typeface="Avenir Black" panose="02000503020000020003" pitchFamily="2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136897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307C408-D2EA-4178-261A-85616061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9B23A6A-B219-6F87-7D75-F93487F86F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B2DE566C-7F58-71C9-72A2-49A6E8DB9C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33F9FAD8-855A-DBA7-B050-46F353BC3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5251B73-4F6D-5A1A-932B-17B1088ED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5A7F43F-F374-D2C0-E21C-B283DC233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14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E36D304-36E8-4845-8CB2-3A63292D9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88CBE356-AA4B-4B26-93BD-A2121A635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AF3A5694-905D-6454-2BD8-014FB95E1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2F3D4E80-82BE-46F2-1CCC-A2FC426B22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1233941B-334D-867B-C686-D4BC7C4BA9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16A16E1-2B69-8C03-55DA-BD134B0FD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D3D796B6-7B12-45E5-6813-1290FA3CE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563A5553-36C0-913C-997C-BCBE8B940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636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C02379D-1508-735B-E860-8576A80D2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AD51F988-1812-8625-4E07-5D3A08524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DB9B0FE8-8587-0618-B0BF-EA425B3EA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BC2A4E9C-2F0E-8514-2A8D-92E4130AE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552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AD5648F0-5572-3B76-9CB5-CE655EE0F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DD5C3307-1842-BBFE-BBD7-3F52C830C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BAE5E223-CDF5-3EB8-06C6-DB228E674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389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0E535B3-89E6-1905-C12A-238170E84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F5B5A29-ED99-FC8C-373E-2176803B0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C26829B8-A93A-E642-FCD0-1FBE42C99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4F00F9E1-F89C-33D4-2321-8B86E685F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111C1D6D-F6C1-BF17-A4B0-AD3AC06ED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8C2D9B50-6074-EA64-8A70-45E44092E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496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635D9E4-AB15-7749-88DE-25379A21A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50052BFA-8C3A-9616-CC9D-24097F1E78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0C8A550-0695-4E90-15CE-B9B9C086C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764E8B6-4440-8519-E76D-B78A4DDEA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0B3FD810-64F9-8BFE-0ACE-99FCD3526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D70CA32F-8195-4C4C-589A-04CFBABFD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301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1421884-C7B6-BC0C-9D71-AEA3B5B22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85F287A6-4FE9-6427-DA7E-864E4D533E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6CCFFB9-0BF4-BBCF-1E41-1C564286E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F4AE902-7B5E-1EBB-23DB-7B68FEE7F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B339B1-CFE5-B1C5-EAAC-BB8A7EC3D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13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88A0105D-D7E4-A159-2ECC-A1E7EEA85F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E61782B4-19D3-34B6-5C56-5A706D3A3A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3D38FF6-53D1-AD57-F81D-E3BD3890D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3341F10-F4A3-F4A7-E2BA-815BA7A87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F8ADB6B-8C39-2BD7-A57D-4EFC5CB9A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2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1593E9E9-AE50-400D-461C-B9A16CF3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E89F1EB0-9DCE-6AF5-EED5-D862445E8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2013D7C-7F59-4454-4ED1-89461B7C80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1517C-F146-CA41-83D3-BEEF18276FAD}" type="datetimeFigureOut">
              <a:rPr lang="fr-FR" smtClean="0"/>
              <a:t>24/12/2024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787C043-5207-F41F-8D8D-E8299A1E1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BCB7743-D723-E83F-1DFE-725204155C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9C265-59C2-BB47-B0F0-5D8BF8F5B9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570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3" r:id="rId4"/>
    <p:sldLayoutId id="2147483674" r:id="rId5"/>
    <p:sldLayoutId id="2147483675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047C3346-2347-F744-24B9-E67E954C5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58" y="329451"/>
            <a:ext cx="2107464" cy="6174871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9F239455-9288-5703-66BF-2CCED1739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80C6114F-2430-99AA-7EC2-A09343B9DEE6}"/>
              </a:ext>
            </a:extLst>
          </p:cNvPr>
          <p:cNvSpPr txBox="1"/>
          <p:nvPr/>
        </p:nvSpPr>
        <p:spPr>
          <a:xfrm>
            <a:off x="3244469" y="1675077"/>
            <a:ext cx="827167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600" b="1" dirty="0" smtClean="0">
                <a:latin typeface="Avenir Black" panose="02000503020000020003" pitchFamily="2" charset="0"/>
              </a:rPr>
              <a:t>USER</a:t>
            </a:r>
          </a:p>
          <a:p>
            <a:r>
              <a:rPr lang="fr-FR" sz="9600" b="1" dirty="0" smtClean="0">
                <a:latin typeface="Avenir Black" panose="02000503020000020003" pitchFamily="2" charset="0"/>
              </a:rPr>
              <a:t>EXPERIENCE</a:t>
            </a:r>
            <a:endParaRPr lang="fr-FR" sz="9600" dirty="0"/>
          </a:p>
        </p:txBody>
      </p:sp>
      <p:sp>
        <p:nvSpPr>
          <p:cNvPr id="5" name="ZoneTexte 4"/>
          <p:cNvSpPr txBox="1"/>
          <p:nvPr/>
        </p:nvSpPr>
        <p:spPr>
          <a:xfrm>
            <a:off x="3435703" y="4722065"/>
            <a:ext cx="9468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pc="300" dirty="0">
                <a:solidFill>
                  <a:srgbClr val="C00000"/>
                </a:solidFill>
                <a:latin typeface="Arial Black" panose="020B0A04020102020204" pitchFamily="34" charset="0"/>
              </a:rPr>
              <a:t>HOTEL SERVICES AT YOUR FINGERTIPS</a:t>
            </a:r>
            <a:endParaRPr lang="fr-MA" b="1" spc="3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958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997149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LAUNCH OF </a:t>
            </a:r>
          </a:p>
          <a:p>
            <a:endParaRPr lang="fr-FR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fr-FR" sz="8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KAAN</a:t>
            </a:r>
            <a:r>
              <a:rPr lang="fr-FR" sz="5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HOTELS</a:t>
            </a:r>
            <a:endParaRPr lang="fr-FR" sz="5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endParaRPr lang="fr-FR" sz="2800" b="1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fr-FR" sz="5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 BRAND THAT BREAKS </a:t>
            </a:r>
            <a:r>
              <a:rPr lang="en-US" sz="5400" b="1" dirty="0">
                <a:solidFill>
                  <a:schemeClr val="bg1"/>
                </a:solidFill>
                <a:latin typeface="Arial Black" panose="020B0A04020102020204" pitchFamily="34" charset="0"/>
              </a:rPr>
              <a:t>THE CLASSIC CODES OF HOSPITALITY</a:t>
            </a:r>
            <a:endParaRPr lang="fr-MA" sz="5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l="1334" t="2238" r="1334" b="1172"/>
          <a:stretch/>
        </p:blipFill>
        <p:spPr>
          <a:xfrm>
            <a:off x="6798366" y="0"/>
            <a:ext cx="4711147" cy="670521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023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5063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64E7E306-5907-012B-1C56-963CE6596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9513" y="102909"/>
            <a:ext cx="564969" cy="165536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87017" y="496957"/>
            <a:ext cx="2276061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SLEEP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50095" y="496957"/>
            <a:ext cx="2951922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EXPRESS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14491" y="496956"/>
            <a:ext cx="2082248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TASTE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33452" y="496955"/>
            <a:ext cx="2276061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LISTEN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25047" y="1455604"/>
            <a:ext cx="2628901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WATCH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26056" y="1455603"/>
            <a:ext cx="2628901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INVENT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7004" y="2414251"/>
            <a:ext cx="2628901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DANCE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07794" y="1455602"/>
            <a:ext cx="2927076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>
                <a:solidFill>
                  <a:schemeClr val="tx1"/>
                </a:solidFill>
                <a:latin typeface="Bahnschrift SemiBold" panose="020B0502040204020203" pitchFamily="34" charset="0"/>
              </a:rPr>
              <a:t>LAUGH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555934" y="2414248"/>
            <a:ext cx="3092727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DISCOVER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368787" y="3347635"/>
            <a:ext cx="2950266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WORK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96739" y="3323674"/>
            <a:ext cx="1292087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BE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064025" y="3323673"/>
            <a:ext cx="2927076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TELL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873485" y="2388989"/>
            <a:ext cx="3236845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>
                <a:solidFill>
                  <a:schemeClr val="tx1"/>
                </a:solidFill>
                <a:latin typeface="Bahnschrift SemiBold" panose="020B0502040204020203" pitchFamily="34" charset="0"/>
              </a:rPr>
              <a:t>MOVE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213651" y="2388989"/>
            <a:ext cx="1292087" cy="506895"/>
          </a:xfrm>
          <a:prstGeom prst="rect">
            <a:avLst/>
          </a:prstGeom>
          <a:solidFill>
            <a:srgbClr val="FFC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spc="300" dirty="0" smtClean="0">
                <a:solidFill>
                  <a:schemeClr val="tx1"/>
                </a:solidFill>
                <a:latin typeface="Bahnschrift SemiBold" panose="020B0502040204020203" pitchFamily="34" charset="0"/>
              </a:rPr>
              <a:t>DO</a:t>
            </a:r>
            <a:endParaRPr lang="fr-MA" sz="4000" b="1" spc="300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823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566"/>
            <a:ext cx="12192000" cy="67052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 sz="140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297" y="210285"/>
            <a:ext cx="6304308" cy="295549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8759" y="3249433"/>
            <a:ext cx="120744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C000"/>
                </a:solidFill>
                <a:latin typeface="Arial Black" panose="020B0A04020102020204" pitchFamily="34" charset="0"/>
              </a:rPr>
              <a:t>TRUE LABORATORY OF EXPRESSION CELEBRATING THE MEETING OF IDENTITY WITH ONESELF, WITH THE CITY, AND WITH OTHERS, </a:t>
            </a:r>
            <a:r>
              <a:rPr lang="en-US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KAAN</a:t>
            </a:r>
            <a:r>
              <a:rPr lang="en-US" sz="2800" b="1" dirty="0">
                <a:solidFill>
                  <a:srgbClr val="FFC000"/>
                </a:solidFill>
                <a:latin typeface="Arial Black" panose="020B0A04020102020204" pitchFamily="34" charset="0"/>
              </a:rPr>
              <a:t> MARKS THE RENEWAL OF MOROCCAN URBAN HOSPITALITY.</a:t>
            </a:r>
          </a:p>
          <a:p>
            <a:pPr algn="ctr"/>
            <a:r>
              <a:rPr lang="en-US" sz="2800" b="1" dirty="0">
                <a:solidFill>
                  <a:srgbClr val="FFC000"/>
                </a:solidFill>
                <a:latin typeface="Arial Black" panose="020B0A04020102020204" pitchFamily="34" charset="0"/>
              </a:rPr>
              <a:t/>
            </a:r>
            <a:br>
              <a:rPr lang="en-US" sz="2800" b="1" dirty="0">
                <a:solidFill>
                  <a:srgbClr val="FFC000"/>
                </a:solidFill>
                <a:latin typeface="Arial Black" panose="020B0A04020102020204" pitchFamily="34" charset="0"/>
              </a:rPr>
            </a:br>
            <a:r>
              <a:rPr lang="en-US" sz="2800" b="1" dirty="0">
                <a:solidFill>
                  <a:srgbClr val="FFC000"/>
                </a:solidFill>
                <a:latin typeface="Arial Black" panose="020B0A04020102020204" pitchFamily="34" charset="0"/>
              </a:rPr>
              <a:t>AT </a:t>
            </a:r>
            <a:r>
              <a:rPr lang="en-US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KAAN</a:t>
            </a:r>
            <a:r>
              <a:rPr lang="en-US" sz="2800" b="1" dirty="0">
                <a:solidFill>
                  <a:srgbClr val="FFC000"/>
                </a:solidFill>
                <a:latin typeface="Arial Black" panose="020B0A04020102020204" pitchFamily="34" charset="0"/>
              </a:rPr>
              <a:t>, WE BLEND CREATIVITY AND FUNCTIONALITY TO CREATE EXPERIENTIAL, WELCOMING, IMMERSIVE, AND FESTIVE STAYS.</a:t>
            </a:r>
            <a:endParaRPr lang="fr-MA" sz="2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673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59028" y="1424439"/>
            <a:ext cx="6579702" cy="387798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ADRESSING A </a:t>
            </a:r>
            <a:r>
              <a:rPr lang="fr-FR" sz="5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NEW</a:t>
            </a:r>
            <a:r>
              <a:rPr lang="fr-FR" sz="4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GENERATION </a:t>
            </a:r>
          </a:p>
          <a:p>
            <a:r>
              <a:rPr lang="fr-FR" sz="4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OF </a:t>
            </a:r>
          </a:p>
          <a:p>
            <a:r>
              <a:rPr lang="fr-FR" sz="4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TRAVELERS</a:t>
            </a:r>
            <a:endParaRPr lang="fr-MA" sz="4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Capture d’écran 2023-09-19 à 10.57.02.png" descr="Capture d’écran 2023-09-19 à 10.57.02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5112" y="274926"/>
            <a:ext cx="1654561" cy="1350338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6" name="IMG_0664.PNG" descr="IMG_066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64535" y="5137905"/>
            <a:ext cx="1541519" cy="1274439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7" name="IMG_0665.PNG" descr="IMG_0665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50540" y="1826089"/>
            <a:ext cx="1656746" cy="1369702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8" name="Capture d’écran 2023-09-19 à 11.01.38.png" descr="Capture d’écran 2023-09-19 à 11.01.38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85958" y="3468565"/>
            <a:ext cx="1611714" cy="1332575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8249673" y="689387"/>
            <a:ext cx="3178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MA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MILLENNIALS &amp; GEN </a:t>
            </a:r>
            <a:r>
              <a:rPr lang="fr-MA" b="1" dirty="0">
                <a:solidFill>
                  <a:schemeClr val="bg1"/>
                </a:solidFill>
                <a:latin typeface="Arial Black" panose="020B0A04020102020204" pitchFamily="34" charset="0"/>
              </a:rPr>
              <a:t>Z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287581" y="2304595"/>
            <a:ext cx="3178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MA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BUSINESS TRAVELERS &amp; ENTREPRENEURS</a:t>
            </a:r>
            <a:endParaRPr lang="fr-MA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54110" y="5526499"/>
            <a:ext cx="37762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LOCAL COMMUNITIES OF ARTISTS &amp; INCUBATORS</a:t>
            </a:r>
            <a:endParaRPr lang="fr-MA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106054" y="3873636"/>
            <a:ext cx="37762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DIGITAL NOMADS &amp; CREATIVES</a:t>
            </a:r>
            <a:endParaRPr lang="fr-MA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4" t="44660" r="8335" b="17333"/>
          <a:stretch/>
        </p:blipFill>
        <p:spPr>
          <a:xfrm flipV="1">
            <a:off x="5210345" y="891220"/>
            <a:ext cx="1225830" cy="1081047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4" t="44660" r="8335" b="17333"/>
          <a:stretch/>
        </p:blipFill>
        <p:spPr>
          <a:xfrm>
            <a:off x="5052017" y="5167293"/>
            <a:ext cx="1225830" cy="1081047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4" t="44660" r="8335" b="17333"/>
          <a:stretch/>
        </p:blipFill>
        <p:spPr>
          <a:xfrm flipV="1">
            <a:off x="5085147" y="2265480"/>
            <a:ext cx="1225830" cy="108104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4" t="44660" r="8335" b="17333"/>
          <a:stretch/>
        </p:blipFill>
        <p:spPr>
          <a:xfrm>
            <a:off x="5127016" y="3529179"/>
            <a:ext cx="1225830" cy="1081047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870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64E7E306-5907-012B-1C56-963CE6596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0675" y="15471"/>
            <a:ext cx="327095" cy="95838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23397"/>
            <a:ext cx="1188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TECH IN HOSPITALITY: A MUST HAVE FOR NEW GENERATION TRAVELERS</a:t>
            </a:r>
            <a:endParaRPr lang="fr-MA" sz="22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2822561" y="3275768"/>
            <a:ext cx="61614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i="1" dirty="0" smtClean="0"/>
              <a:t>Sources </a:t>
            </a:r>
            <a:r>
              <a:rPr lang="fr-FR" sz="1000" i="1" dirty="0"/>
              <a:t>: </a:t>
            </a:r>
            <a:r>
              <a:rPr lang="fr-MA" sz="1000" i="1" dirty="0"/>
              <a:t>Hospitality </a:t>
            </a:r>
            <a:r>
              <a:rPr lang="fr-MA" sz="1000" i="1" dirty="0" err="1" smtClean="0"/>
              <a:t>Technology</a:t>
            </a:r>
            <a:r>
              <a:rPr lang="fr-MA" sz="1000" i="1" dirty="0" smtClean="0"/>
              <a:t> Report 2023</a:t>
            </a:r>
            <a:endParaRPr lang="fr-FR" sz="1000" i="1" dirty="0"/>
          </a:p>
        </p:txBody>
      </p:sp>
      <p:sp>
        <p:nvSpPr>
          <p:cNvPr id="12" name="Ellipse 11"/>
          <p:cNvSpPr/>
          <p:nvPr/>
        </p:nvSpPr>
        <p:spPr>
          <a:xfrm>
            <a:off x="357809" y="678600"/>
            <a:ext cx="2604052" cy="250466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C000"/>
                </a:solidFill>
                <a:latin typeface="Arial Black" panose="020B0A04020102020204" pitchFamily="34" charset="0"/>
              </a:rPr>
              <a:t>75% </a:t>
            </a:r>
          </a:p>
          <a:p>
            <a:pPr algn="ctr"/>
            <a:r>
              <a:rPr lang="en-US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Of hotels </a:t>
            </a:r>
            <a:r>
              <a:rPr lang="en-US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around the world use technology to enhance the customer </a:t>
            </a:r>
            <a:r>
              <a:rPr lang="en-US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experience</a:t>
            </a:r>
            <a:endParaRPr lang="fr-MA" sz="1200" b="1" dirty="0">
              <a:solidFill>
                <a:schemeClr val="tx1"/>
              </a:solidFill>
              <a:latin typeface="Avenir Black" panose="02000503020000020003" pitchFamily="2" charset="0"/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4535944" y="678598"/>
            <a:ext cx="2734723" cy="250466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C000"/>
                </a:solidFill>
                <a:latin typeface="Arial Black" panose="020B0A04020102020204" pitchFamily="34" charset="0"/>
              </a:rPr>
              <a:t>56%</a:t>
            </a:r>
            <a:r>
              <a:rPr lang="fr-FR" b="1" dirty="0"/>
              <a:t> </a:t>
            </a:r>
            <a:endParaRPr lang="fr-FR" b="1" dirty="0" smtClean="0"/>
          </a:p>
          <a:p>
            <a:pPr algn="ctr"/>
            <a:r>
              <a:rPr lang="fr-FR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Of </a:t>
            </a:r>
            <a:r>
              <a:rPr lang="fr-FR" sz="1200" b="1" dirty="0" err="1" smtClean="0">
                <a:solidFill>
                  <a:schemeClr val="tx1"/>
                </a:solidFill>
                <a:latin typeface="Avenir Black" panose="02000503020000020003" pitchFamily="2" charset="0"/>
              </a:rPr>
              <a:t>Millenials</a:t>
            </a:r>
            <a:r>
              <a:rPr lang="fr-FR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/</a:t>
            </a:r>
            <a:r>
              <a:rPr lang="fr-FR" sz="1200" b="1" dirty="0" err="1" smtClean="0">
                <a:solidFill>
                  <a:schemeClr val="tx1"/>
                </a:solidFill>
                <a:latin typeface="Avenir Black" panose="02000503020000020003" pitchFamily="2" charset="0"/>
              </a:rPr>
              <a:t>Gen</a:t>
            </a:r>
            <a:r>
              <a:rPr lang="fr-FR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 Z </a:t>
            </a:r>
            <a:r>
              <a:rPr lang="fr-FR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t</a:t>
            </a:r>
            <a:r>
              <a:rPr lang="en-US" sz="1200" b="1" dirty="0" err="1">
                <a:solidFill>
                  <a:schemeClr val="tx1"/>
                </a:solidFill>
                <a:latin typeface="Avenir Black" panose="02000503020000020003" pitchFamily="2" charset="0"/>
              </a:rPr>
              <a:t>ravelers</a:t>
            </a:r>
            <a:r>
              <a:rPr lang="en-US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 claim that technology is a key factor in improving their hotel </a:t>
            </a:r>
            <a:r>
              <a:rPr lang="en-US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experience</a:t>
            </a:r>
            <a:endParaRPr lang="fr-MA" sz="1200" b="1" dirty="0">
              <a:solidFill>
                <a:schemeClr val="tx1"/>
              </a:solidFill>
              <a:latin typeface="Avenir Black" panose="02000503020000020003" pitchFamily="2" charset="0"/>
            </a:endParaRPr>
          </a:p>
        </p:txBody>
      </p:sp>
      <p:sp>
        <p:nvSpPr>
          <p:cNvPr id="39" name="Ellipse 38"/>
          <p:cNvSpPr/>
          <p:nvPr/>
        </p:nvSpPr>
        <p:spPr>
          <a:xfrm>
            <a:off x="8554279" y="678598"/>
            <a:ext cx="2604052" cy="250466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C000"/>
                </a:solidFill>
                <a:latin typeface="Arial Black" panose="020B0A04020102020204" pitchFamily="34" charset="0"/>
              </a:rPr>
              <a:t>80%</a:t>
            </a:r>
            <a:r>
              <a:rPr lang="fr-FR" b="1" dirty="0"/>
              <a:t> </a:t>
            </a:r>
            <a:r>
              <a:rPr lang="fr-FR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Of </a:t>
            </a:r>
            <a:r>
              <a:rPr lang="fr-FR" sz="1200" b="1" dirty="0" err="1">
                <a:solidFill>
                  <a:schemeClr val="tx1"/>
                </a:solidFill>
                <a:latin typeface="Avenir Black" panose="02000503020000020003" pitchFamily="2" charset="0"/>
              </a:rPr>
              <a:t>Millenials</a:t>
            </a:r>
            <a:r>
              <a:rPr lang="fr-FR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/</a:t>
            </a:r>
            <a:r>
              <a:rPr lang="fr-FR" sz="1200" b="1" dirty="0" err="1">
                <a:solidFill>
                  <a:schemeClr val="tx1"/>
                </a:solidFill>
                <a:latin typeface="Avenir Black" panose="02000503020000020003" pitchFamily="2" charset="0"/>
              </a:rPr>
              <a:t>Gen</a:t>
            </a:r>
            <a:r>
              <a:rPr lang="fr-FR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 Z </a:t>
            </a:r>
            <a:r>
              <a:rPr lang="en-US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travelers </a:t>
            </a:r>
            <a:r>
              <a:rPr lang="en-US" sz="1200" b="1" dirty="0">
                <a:solidFill>
                  <a:schemeClr val="tx1"/>
                </a:solidFill>
                <a:latin typeface="Avenir Black" panose="02000503020000020003" pitchFamily="2" charset="0"/>
              </a:rPr>
              <a:t>prefer to use mobile apps to manage their </a:t>
            </a:r>
            <a:r>
              <a:rPr lang="en-US" sz="1200" b="1" dirty="0" smtClean="0">
                <a:solidFill>
                  <a:schemeClr val="tx1"/>
                </a:solidFill>
                <a:latin typeface="Avenir Black" panose="02000503020000020003" pitchFamily="2" charset="0"/>
              </a:rPr>
              <a:t>stay</a:t>
            </a:r>
            <a:endParaRPr lang="fr-MA" sz="1200" b="1" dirty="0">
              <a:solidFill>
                <a:schemeClr val="tx1"/>
              </a:solidFill>
              <a:latin typeface="Avenir Black" panose="02000503020000020003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7809" y="4137363"/>
            <a:ext cx="3607904" cy="2062103"/>
          </a:xfrm>
          <a:prstGeom prst="rect">
            <a:avLst/>
          </a:prstGeom>
          <a:ln w="571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Arial Black" panose="020B0A04020102020204" pitchFamily="34" charset="0"/>
              </a:rPr>
              <a:t>GLOBAL MARKET FOR HOSPITALITY TECHNOLOGY</a:t>
            </a:r>
            <a:endParaRPr lang="en-US" sz="3200" b="1" dirty="0">
              <a:latin typeface="Arial Black" panose="020B0A040201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21087" y="4439391"/>
            <a:ext cx="61023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15.6 BILLION USD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1400" b="1" dirty="0">
                <a:latin typeface="Arial Black" panose="020B0A04020102020204" pitchFamily="34" charset="0"/>
              </a:rPr>
              <a:t>BY 2027</a:t>
            </a:r>
            <a:endParaRPr lang="fr-MA" sz="1400" b="1" dirty="0">
              <a:latin typeface="Arial Black" panose="020B0A04020102020204" pitchFamily="34" charset="0"/>
            </a:endParaRPr>
          </a:p>
        </p:txBody>
      </p:sp>
      <p:sp>
        <p:nvSpPr>
          <p:cNvPr id="27" name="Flèche droite 26"/>
          <p:cNvSpPr/>
          <p:nvPr/>
        </p:nvSpPr>
        <p:spPr>
          <a:xfrm>
            <a:off x="3965713" y="4476093"/>
            <a:ext cx="755374" cy="547578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sp>
        <p:nvSpPr>
          <p:cNvPr id="30" name="Rectangle 29"/>
          <p:cNvSpPr/>
          <p:nvPr/>
        </p:nvSpPr>
        <p:spPr>
          <a:xfrm>
            <a:off x="4721087" y="5357432"/>
            <a:ext cx="67884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MA" sz="4000" b="1" dirty="0">
                <a:solidFill>
                  <a:srgbClr val="FFC000"/>
                </a:solidFill>
                <a:latin typeface="Arial Black" panose="020B0A04020102020204" pitchFamily="34" charset="0"/>
              </a:rPr>
              <a:t>18.3</a:t>
            </a:r>
            <a:r>
              <a:rPr lang="fr-MA" sz="4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% CAGR </a:t>
            </a:r>
            <a:r>
              <a:rPr lang="en-US" sz="1400" b="1" dirty="0" smtClean="0">
                <a:latin typeface="Arial Black" panose="020B0A04020102020204" pitchFamily="34" charset="0"/>
              </a:rPr>
              <a:t>2020-2027</a:t>
            </a:r>
            <a:endParaRPr lang="fr-MA" sz="36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45" name="Flèche droite 44"/>
          <p:cNvSpPr/>
          <p:nvPr/>
        </p:nvSpPr>
        <p:spPr>
          <a:xfrm>
            <a:off x="3965713" y="5429114"/>
            <a:ext cx="755374" cy="547578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sp>
        <p:nvSpPr>
          <p:cNvPr id="46" name="ZoneTexte 45"/>
          <p:cNvSpPr txBox="1"/>
          <p:nvPr/>
        </p:nvSpPr>
        <p:spPr>
          <a:xfrm>
            <a:off x="2822561" y="6467823"/>
            <a:ext cx="61614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i="1" dirty="0" smtClean="0"/>
              <a:t>Sources </a:t>
            </a:r>
            <a:r>
              <a:rPr lang="fr-FR" sz="1000" i="1" dirty="0"/>
              <a:t>: </a:t>
            </a:r>
            <a:r>
              <a:rPr lang="fr-MA" sz="1000" i="1" dirty="0" err="1" smtClean="0"/>
              <a:t>Statista</a:t>
            </a:r>
            <a:endParaRPr lang="fr-FR" sz="1000" i="1" dirty="0"/>
          </a:p>
        </p:txBody>
      </p:sp>
    </p:spTree>
    <p:extLst>
      <p:ext uri="{BB962C8B-B14F-4D97-AF65-F5344CB8AC3E}">
        <p14:creationId xmlns:p14="http://schemas.microsoft.com/office/powerpoint/2010/main" val="1795986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-1" y="46167"/>
            <a:ext cx="8133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>
                <a:latin typeface="Arial Black" panose="020B0A04020102020204" pitchFamily="34" charset="0"/>
              </a:rPr>
              <a:t>SHIFTING </a:t>
            </a:r>
            <a:r>
              <a:rPr lang="fr-FR" sz="5400" b="1" dirty="0" smtClean="0">
                <a:latin typeface="Arial Black" panose="020B0A04020102020204" pitchFamily="34" charset="0"/>
              </a:rPr>
              <a:t>FROM…</a:t>
            </a:r>
            <a:endParaRPr lang="fr-MA" sz="5400" b="1" dirty="0">
              <a:latin typeface="Arial Black" panose="020B0A04020102020204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-21144" y="1667529"/>
            <a:ext cx="118340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MA" sz="4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 PHYSICAL AND LINEAR CUSTOMER JOURNEY</a:t>
            </a:r>
            <a:endParaRPr lang="fr-MA" sz="4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6" name="Picture 8" descr="Planning Your Hotel Guest Experience Touchpoints | Press'nXPres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12" b="21561"/>
          <a:stretch/>
        </p:blipFill>
        <p:spPr bwMode="auto">
          <a:xfrm>
            <a:off x="634593" y="3163575"/>
            <a:ext cx="10690132" cy="2271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398634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74428" y="45297"/>
            <a:ext cx="685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atin typeface="Arial Black" panose="020B0A04020102020204" pitchFamily="34" charset="0"/>
              </a:rPr>
              <a:t>…TO</a:t>
            </a:r>
            <a:endParaRPr lang="fr-MA" sz="5400" b="1" dirty="0">
              <a:latin typeface="Arial Black" panose="020B0A04020102020204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4428" y="1393930"/>
            <a:ext cx="118340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MA" sz="1000" dirty="0" smtClean="0"/>
              <a:t> </a:t>
            </a:r>
            <a:r>
              <a:rPr lang="fr-MA" sz="4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 PHYGITAL CUSTOMER JOURNEY</a:t>
            </a:r>
            <a:endParaRPr lang="fr-MA" sz="4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1" name="Image 10"/>
          <p:cNvPicPr/>
          <p:nvPr/>
        </p:nvPicPr>
        <p:blipFill rotWithShape="1">
          <a:blip r:embed="rId4"/>
          <a:srcRect t="3630" b="24338"/>
          <a:stretch/>
        </p:blipFill>
        <p:spPr>
          <a:xfrm>
            <a:off x="250345" y="2466753"/>
            <a:ext cx="11288985" cy="29664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80270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rgbClr val="1019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7091192" y="536450"/>
            <a:ext cx="47939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NEED TO INTEGRATE </a:t>
            </a:r>
            <a:r>
              <a:rPr lang="en-US" sz="4000" b="1" dirty="0">
                <a:solidFill>
                  <a:srgbClr val="FFC000"/>
                </a:solidFill>
                <a:latin typeface="Arial Black" panose="020B0A04020102020204" pitchFamily="34" charset="0"/>
              </a:rPr>
              <a:t>TECHNOLOGY </a:t>
            </a:r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AS A STRATEGIC LEVER TO IMPROVE </a:t>
            </a:r>
            <a:r>
              <a:rPr lang="en-US" sz="4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CUSTOMER EXPERIENCE</a:t>
            </a:r>
            <a:endParaRPr lang="fr-MA" sz="4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pic>
        <p:nvPicPr>
          <p:cNvPr id="1026" name="Picture 2" descr="Innovate Or Die : The Cost Of Doing NOTHING !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6" r="15703"/>
          <a:stretch/>
        </p:blipFill>
        <p:spPr bwMode="auto">
          <a:xfrm>
            <a:off x="327991" y="800532"/>
            <a:ext cx="6853030" cy="4914468"/>
          </a:xfrm>
          <a:prstGeom prst="rect">
            <a:avLst/>
          </a:prstGeom>
          <a:noFill/>
          <a:ln>
            <a:solidFill>
              <a:srgbClr val="10191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10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64E7E306-5907-012B-1C56-963CE6596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9791" y="1895"/>
            <a:ext cx="564969" cy="165536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56" y="647938"/>
            <a:ext cx="1017565" cy="77504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56" y="1764434"/>
            <a:ext cx="1017565" cy="77504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56" y="2859887"/>
            <a:ext cx="1017565" cy="77504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56" y="3976383"/>
            <a:ext cx="1017565" cy="77504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55" y="5092879"/>
            <a:ext cx="1017565" cy="77504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526520" y="800544"/>
            <a:ext cx="60932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MA" sz="2000" b="1" dirty="0" smtClean="0">
                <a:latin typeface="Arial Black" panose="020B0A04020102020204" pitchFamily="34" charset="0"/>
              </a:rPr>
              <a:t>CUSTOMER JOURNEY </a:t>
            </a:r>
            <a:r>
              <a:rPr lang="fr-MA" sz="2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PERSONALIZATION</a:t>
            </a:r>
            <a:endParaRPr lang="fr-MA" sz="2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26520" y="1966347"/>
            <a:ext cx="2331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MA" sz="2000" b="1" dirty="0" smtClean="0">
                <a:latin typeface="Arial Black" panose="020B0A04020102020204" pitchFamily="34" charset="0"/>
              </a:rPr>
              <a:t>DATA </a:t>
            </a:r>
            <a:r>
              <a:rPr lang="fr-MA" sz="2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COLLECT</a:t>
            </a:r>
            <a:endParaRPr lang="fr-MA" sz="2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26520" y="3057876"/>
            <a:ext cx="60353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MA" sz="2000" b="1" dirty="0" smtClean="0">
                <a:latin typeface="Arial Black" panose="020B0A04020102020204" pitchFamily="34" charset="0"/>
              </a:rPr>
              <a:t>CUSTOMER </a:t>
            </a:r>
            <a:r>
              <a:rPr lang="fr-MA" sz="2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SATISFACTION</a:t>
            </a:r>
            <a:r>
              <a:rPr lang="fr-MA" sz="2000" b="1" dirty="0" smtClean="0">
                <a:latin typeface="Arial Black" panose="020B0A04020102020204" pitchFamily="34" charset="0"/>
              </a:rPr>
              <a:t> AND </a:t>
            </a:r>
            <a:r>
              <a:rPr lang="fr-MA" sz="2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LOYALTY</a:t>
            </a:r>
            <a:endParaRPr lang="fr-MA" sz="2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526520" y="4196879"/>
            <a:ext cx="47204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MA" sz="2000" b="1" dirty="0" smtClean="0">
                <a:latin typeface="Arial Black" panose="020B0A04020102020204" pitchFamily="34" charset="0"/>
              </a:rPr>
              <a:t>IMPROVEMENT OF </a:t>
            </a:r>
            <a:r>
              <a:rPr lang="fr-MA" sz="2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REPUTATION</a:t>
            </a:r>
            <a:endParaRPr lang="fr-MA" sz="2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526520" y="5290266"/>
            <a:ext cx="35157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MA" sz="2000" b="1" dirty="0" smtClean="0">
                <a:latin typeface="Arial Black" panose="020B0A04020102020204" pitchFamily="34" charset="0"/>
              </a:rPr>
              <a:t>INCREASE IN </a:t>
            </a:r>
            <a:r>
              <a:rPr lang="fr-MA" sz="2000" b="1" dirty="0">
                <a:solidFill>
                  <a:srgbClr val="FFC000"/>
                </a:solidFill>
                <a:latin typeface="Arial Black" panose="020B0A04020102020204" pitchFamily="34" charset="0"/>
              </a:rPr>
              <a:t>REVENUE</a:t>
            </a: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5"/>
          <a:srcRect l="21591" r="22144" b="14701"/>
          <a:stretch/>
        </p:blipFill>
        <p:spPr>
          <a:xfrm>
            <a:off x="105209" y="748436"/>
            <a:ext cx="4144422" cy="474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59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834888" y="2589190"/>
            <a:ext cx="40054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SOLUTION</a:t>
            </a:r>
            <a:endParaRPr lang="fr-MA" sz="4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014566" y="266211"/>
            <a:ext cx="130202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 b="1" dirty="0">
                <a:solidFill>
                  <a:srgbClr val="FFC000"/>
                </a:solidFill>
                <a:latin typeface="Arial Black" panose="020B0A04020102020204" pitchFamily="34" charset="0"/>
              </a:rPr>
              <a:t>1</a:t>
            </a:r>
            <a:endParaRPr lang="fr-MA" sz="13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256340" y="343331"/>
            <a:ext cx="130202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8</a:t>
            </a:r>
            <a:endParaRPr lang="fr-MA" sz="13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55160" y="2317176"/>
            <a:ext cx="57121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GUEST EXPERIENCES</a:t>
            </a:r>
            <a:endParaRPr lang="fr-MA" sz="4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37930" y="4463729"/>
            <a:ext cx="117485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>
                <a:solidFill>
                  <a:srgbClr val="FFC000"/>
                </a:solidFill>
                <a:latin typeface="Arial Black" panose="020B0A04020102020204" pitchFamily="34" charset="0"/>
              </a:rPr>
              <a:t>IMPLEMENTED IN AN INTEGRATED DIGITAL CUSTOMER JOURNEY </a:t>
            </a:r>
            <a:endParaRPr lang="fr-MA" sz="4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907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7942" t="7494" r="27552" b="7327"/>
          <a:stretch/>
        </p:blipFill>
        <p:spPr>
          <a:xfrm>
            <a:off x="695740" y="1180906"/>
            <a:ext cx="2653748" cy="507889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64E7E306-5907-012B-1C56-963CE65968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1966" y="1921770"/>
            <a:ext cx="1311964" cy="384405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00878" y="1212308"/>
            <a:ext cx="848557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Book a hotel thru mobile-first websites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b="1" dirty="0">
              <a:solidFill>
                <a:schemeClr val="bg1"/>
              </a:solidFill>
              <a:latin typeface="Avenir Black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Book an Airport-Hotel transfer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b="1" dirty="0">
              <a:solidFill>
                <a:schemeClr val="bg1"/>
              </a:solidFill>
              <a:latin typeface="Avenir Black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Do a pre Check In before your arrival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b="1" dirty="0">
              <a:solidFill>
                <a:schemeClr val="bg1"/>
              </a:solidFill>
              <a:latin typeface="Avenir Black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Book a restaurant and explore the menu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b="1" dirty="0">
              <a:solidFill>
                <a:schemeClr val="bg1"/>
              </a:solidFill>
              <a:latin typeface="Avenir Black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Chat with the hotel staff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b="1" dirty="0">
              <a:solidFill>
                <a:schemeClr val="bg1"/>
              </a:solidFill>
              <a:latin typeface="Avenir Black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Order a room service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b="1" dirty="0">
              <a:solidFill>
                <a:schemeClr val="bg1"/>
              </a:solidFill>
              <a:latin typeface="Avenir Black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Share </a:t>
            </a:r>
            <a:r>
              <a:rPr lang="fr-FR" sz="2400" b="1" dirty="0" err="1" smtClean="0">
                <a:solidFill>
                  <a:schemeClr val="bg1"/>
                </a:solidFill>
                <a:latin typeface="Avenir Black" panose="02000503020000020003" pitchFamily="2" charset="0"/>
              </a:rPr>
              <a:t>desired</a:t>
            </a:r>
            <a:r>
              <a:rPr lang="fr-FR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 content on a digital interactive </a:t>
            </a:r>
            <a:r>
              <a:rPr lang="fr-FR" sz="2400" b="1" dirty="0" err="1" smtClean="0">
                <a:solidFill>
                  <a:schemeClr val="bg1"/>
                </a:solidFill>
                <a:latin typeface="Avenir Black" panose="02000503020000020003" pitchFamily="2" charset="0"/>
              </a:rPr>
              <a:t>wall</a:t>
            </a:r>
            <a:r>
              <a:rPr lang="fr-FR" sz="24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392" y="178787"/>
            <a:ext cx="11036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 VARIETY OF HOTEL SERVICES AT YOUR FINGERTIPS</a:t>
            </a:r>
            <a:endParaRPr lang="fr-MA" sz="2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65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1392" y="178787"/>
            <a:ext cx="11036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 VARIETY OF HOTEL SERVICES AT YOUR FINGERTIPS</a:t>
            </a:r>
            <a:endParaRPr lang="fr-MA" sz="2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4"/>
          <a:srcRect l="27942" t="7494" r="27552" b="7327"/>
          <a:stretch/>
        </p:blipFill>
        <p:spPr>
          <a:xfrm>
            <a:off x="2425148" y="1133046"/>
            <a:ext cx="2653748" cy="5078896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xmlns="" id="{64E7E306-5907-012B-1C56-963CE65968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1374" y="1873910"/>
            <a:ext cx="1311964" cy="384405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2" b="16249"/>
          <a:stretch/>
        </p:blipFill>
        <p:spPr>
          <a:xfrm>
            <a:off x="4969564" y="1268522"/>
            <a:ext cx="5536095" cy="454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40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-9939"/>
            <a:ext cx="12192000" cy="67052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1392" y="178787"/>
            <a:ext cx="11036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 VARIETY OF HOTEL SERVICES AT YOUR FINGERTIPS</a:t>
            </a:r>
            <a:endParaRPr lang="fr-MA" sz="2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biLevel thresh="25000"/>
          </a:blip>
          <a:srcRect t="21368" b="21160"/>
          <a:stretch/>
        </p:blipFill>
        <p:spPr>
          <a:xfrm>
            <a:off x="420983" y="1290689"/>
            <a:ext cx="743627" cy="4273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64610" y="1211993"/>
            <a:ext cx="102406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Transactional emails for confirmation, modification, and cancellation, customized with the guest’s choice and preferences. Managed centrally and triggered automatically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972116"/>
            <a:ext cx="2464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E-MAILING JOURNEY</a:t>
            </a:r>
            <a:endParaRPr lang="fr-MA" sz="1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34103" y="2177547"/>
            <a:ext cx="2112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MA" sz="1400" b="1" dirty="0">
                <a:solidFill>
                  <a:srgbClr val="FFC000"/>
                </a:solidFill>
                <a:latin typeface="Arial Black" panose="020B0A04020102020204" pitchFamily="34" charset="0"/>
              </a:rPr>
              <a:t>DIGITAL CHECK-IN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471280" y="2485324"/>
            <a:ext cx="660952" cy="66095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47322" y="2561501"/>
            <a:ext cx="102406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Guests do their Check In before their arrival at the hotel, and thus </a:t>
            </a: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no longer need to wait in line upon arrival. This feature includes document scanning and electronic signature.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1925" y="4030275"/>
            <a:ext cx="105566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The guest app is customizable, with content, experiences, images, colors, etc</a:t>
            </a:r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.,. with the client data and preferences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73859" y="3570274"/>
            <a:ext cx="2410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MA" sz="1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MOBILE APPLICATION</a:t>
            </a:r>
            <a:endParaRPr lang="fr-MA" sz="1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Mobile App Icon Vector Art, Icons, and Graphics for Free Download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52" y="3885295"/>
            <a:ext cx="937017" cy="937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13300" y="5253052"/>
            <a:ext cx="47815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MA" sz="1400" b="1" dirty="0">
                <a:solidFill>
                  <a:srgbClr val="FFC000"/>
                </a:solidFill>
                <a:latin typeface="Arial Black" panose="020B0A04020102020204" pitchFamily="34" charset="0"/>
              </a:rPr>
              <a:t>DIGITAL CONCIERGE &amp; COMMUNICATION HUB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81498" y="5616650"/>
            <a:ext cx="108527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Centralized communication with guests in one </a:t>
            </a:r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place with complete </a:t>
            </a: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history of conversations across all channels from a single hub (email, WhatsApp, SMS, and more).</a:t>
            </a:r>
            <a:b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</a:b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Direct integration of a digital concierge powered by AI into the guest app.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pic>
        <p:nvPicPr>
          <p:cNvPr id="1028" name="Picture 4" descr="Texting Icon Vector Art, Icons, and Graphics for Free Download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9" t="18783" r="56153" b="20173"/>
          <a:stretch/>
        </p:blipFill>
        <p:spPr bwMode="auto">
          <a:xfrm>
            <a:off x="311026" y="5550163"/>
            <a:ext cx="820777" cy="89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576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7052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M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6" t="14638" r="33406" b="12899"/>
          <a:stretch/>
        </p:blipFill>
        <p:spPr>
          <a:xfrm>
            <a:off x="11539330" y="45297"/>
            <a:ext cx="547126" cy="18484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1392" y="178787"/>
            <a:ext cx="11036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 VARIETY OF HOTEL SERVICES AT YOUR FINGERTIPS</a:t>
            </a:r>
            <a:endParaRPr lang="fr-MA" sz="28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1117" y="1385324"/>
            <a:ext cx="102406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A TV solution connected </a:t>
            </a:r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to the guest information, customized and tailor-made with his preferences 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0138" y="892164"/>
            <a:ext cx="21419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MA" sz="1400" b="1" dirty="0">
                <a:solidFill>
                  <a:srgbClr val="FFC000"/>
                </a:solidFill>
                <a:latin typeface="Arial Black" panose="020B0A04020102020204" pitchFamily="34" charset="0"/>
              </a:rPr>
              <a:t>TV EXPERIENCE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251392" y="3640962"/>
            <a:ext cx="3265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MA" sz="1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INTERACTIVE DIGITAL SCREEN</a:t>
            </a:r>
            <a:endParaRPr lang="fr-MA" sz="1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34914" y="3953221"/>
            <a:ext cx="110067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Set Up at the hotel, the interactive digital screen allows guests </a:t>
            </a: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to engage with content seamlessly by connecting their smartphones via a simple QR code </a:t>
            </a:r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 and enables to </a:t>
            </a: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personalize the displayed content in real time, enhancing their </a:t>
            </a:r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experience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4610" y="5353237"/>
            <a:ext cx="105566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Analysis of guest needs based on the provided information, with recommendations for improvements, offers, and services.</a:t>
            </a:r>
            <a:b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</a:b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Automated segmentation by tags to track and adjust offers and communication/marketing campaigns based on collected data.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66481" y="5019558"/>
            <a:ext cx="29172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MA" sz="1400" b="1" dirty="0">
                <a:solidFill>
                  <a:srgbClr val="FFC000"/>
                </a:solidFill>
                <a:latin typeface="Arial Black" panose="020B0A04020102020204" pitchFamily="34" charset="0"/>
              </a:rPr>
              <a:t>PROFILING AND SURVEYS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2576" t="7889" r="18026" b="16832"/>
          <a:stretch/>
        </p:blipFill>
        <p:spPr>
          <a:xfrm>
            <a:off x="353791" y="5368975"/>
            <a:ext cx="730450" cy="996966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251392" y="2178156"/>
            <a:ext cx="3265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MA" sz="1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DIGITAL MENUS</a:t>
            </a:r>
            <a:endParaRPr lang="fr-MA" sz="14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5">
            <a:lum bright="70000" contrast="-70000"/>
          </a:blip>
          <a:srcRect l="-611" t="12500" r="611" b="11209"/>
          <a:stretch/>
        </p:blipFill>
        <p:spPr>
          <a:xfrm>
            <a:off x="353791" y="1274711"/>
            <a:ext cx="914400" cy="697603"/>
          </a:xfrm>
          <a:prstGeom prst="rect">
            <a:avLst/>
          </a:prstGeom>
        </p:spPr>
      </p:pic>
      <p:pic>
        <p:nvPicPr>
          <p:cNvPr id="2052" name="Picture 4" descr="Menu icon. Line style icon design. UI. Illustration of menu icon. Pictogram  isolated on white. Ready to use in web design, apps, software, print Stock  Photo - Alamy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1" t="17963" r="30964" b="32889"/>
          <a:stretch/>
        </p:blipFill>
        <p:spPr bwMode="auto">
          <a:xfrm>
            <a:off x="442054" y="2508575"/>
            <a:ext cx="637646" cy="87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1211116" y="2533249"/>
            <a:ext cx="107186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Contactless </a:t>
            </a:r>
            <a:r>
              <a:rPr lang="en-US" sz="1600" b="1" dirty="0">
                <a:solidFill>
                  <a:schemeClr val="bg1"/>
                </a:solidFill>
                <a:latin typeface="Avenir Black" panose="02000503020000020003" pitchFamily="2" charset="0"/>
              </a:rPr>
              <a:t>and interactive dining experience, allowing customers to browse food and drink options through their </a:t>
            </a:r>
            <a:r>
              <a:rPr lang="en-US" sz="16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smartphones. Not a QR code, but a restaurant menu “application” that provide a user friendly browsing experience</a:t>
            </a:r>
            <a:endParaRPr lang="fr-MA" sz="16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pic>
        <p:nvPicPr>
          <p:cNvPr id="1026" name="Picture 2" descr="56,083 Led Screen Icon Images, Stock Photos, and Vectors | Shutterstock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1B1C20"/>
              </a:clrFrom>
              <a:clrTo>
                <a:srgbClr val="1B1C2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56" t="22262" r="5415" b="29291"/>
          <a:stretch/>
        </p:blipFill>
        <p:spPr bwMode="auto">
          <a:xfrm>
            <a:off x="279368" y="4046098"/>
            <a:ext cx="855546" cy="57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312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="" xmlns:a16="http://schemas.microsoft.com/office/drawing/2014/main" id="{64E7E306-5907-012B-1C56-963CE6596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9513" y="102909"/>
            <a:ext cx="564969" cy="165536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="" xmlns:a16="http://schemas.microsoft.com/office/drawing/2014/main" id="{EAAFD5BA-756F-9562-7A13-5E8BB48D8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6012349" y="692863"/>
            <a:ext cx="167302" cy="121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140" y="73332"/>
            <a:ext cx="12169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AMAZING EARLY ADOPTION RESULTS  </a:t>
            </a:r>
            <a:endParaRPr lang="fr-MA" sz="2800" b="1" dirty="0">
              <a:latin typeface="Arial Black" panose="020B0A04020102020204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256105" y="6325813"/>
            <a:ext cx="393589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i="1" dirty="0" smtClean="0"/>
              <a:t>SOURCE: INTERNAL DATA &amp; DIGITAL JOURNEY PARTNER DATA</a:t>
            </a:r>
            <a:endParaRPr lang="fr-MA" sz="1050" i="1" dirty="0"/>
          </a:p>
        </p:txBody>
      </p:sp>
      <p:pic>
        <p:nvPicPr>
          <p:cNvPr id="3074" name="Picture 2" descr="Black Rectangle Background - Images et vidéos libres de droits | Adobe 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21" y="1879222"/>
            <a:ext cx="3055457" cy="216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lack Rectangle Background - Images et vidéos libres de droits | Adobe 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087" y="3296811"/>
            <a:ext cx="3055457" cy="128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lack Rectangle Background - Images et vidéos libres de droits | Adobe 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105" y="1879222"/>
            <a:ext cx="3055457" cy="216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901667" y="2379075"/>
            <a:ext cx="20839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40%</a:t>
            </a:r>
            <a:endParaRPr lang="fr-MA" sz="6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5241" y="1355451"/>
            <a:ext cx="30568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Arial Black" panose="020B0A04020102020204" pitchFamily="34" charset="0"/>
              </a:rPr>
              <a:t>PRE </a:t>
            </a:r>
            <a:r>
              <a:rPr lang="en-US" b="1" dirty="0" smtClean="0">
                <a:latin typeface="Arial Black" panose="020B0A04020102020204" pitchFamily="34" charset="0"/>
              </a:rPr>
              <a:t>CHECK-IN </a:t>
            </a:r>
            <a:r>
              <a:rPr lang="en-US" b="1" dirty="0" smtClean="0">
                <a:latin typeface="Arial Black" panose="020B0A04020102020204" pitchFamily="34" charset="0"/>
              </a:rPr>
              <a:t>CONVERSION RATE</a:t>
            </a:r>
            <a:endParaRPr lang="fr-MA" b="1" dirty="0">
              <a:latin typeface="Arial Black" panose="020B0A04020102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044081" y="3503419"/>
            <a:ext cx="17991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IN 4 MONTHS</a:t>
            </a:r>
            <a:endParaRPr lang="fr-MA" sz="12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915884" y="3408751"/>
            <a:ext cx="2142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50 H</a:t>
            </a:r>
            <a:endParaRPr lang="fr-MA" sz="6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63222" y="3026522"/>
            <a:ext cx="3447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Arial Black" panose="020B0A04020102020204" pitchFamily="34" charset="0"/>
              </a:rPr>
              <a:t>CHECK-IN TIME SAVINGS</a:t>
            </a:r>
            <a:endParaRPr lang="fr-MA" b="1" dirty="0">
              <a:latin typeface="Arial Black" panose="020B0A04020102020204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037654" y="4246558"/>
            <a:ext cx="17991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PER MONTH</a:t>
            </a:r>
            <a:endParaRPr lang="fr-MA" sz="12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5"/>
          <a:srcRect t="31847" b="33889"/>
          <a:stretch/>
        </p:blipFill>
        <p:spPr>
          <a:xfrm>
            <a:off x="1206543" y="5482865"/>
            <a:ext cx="3558209" cy="685800"/>
          </a:xfrm>
          <a:prstGeom prst="rect">
            <a:avLst/>
          </a:prstGeom>
        </p:spPr>
      </p:pic>
      <p:sp>
        <p:nvSpPr>
          <p:cNvPr id="16" name="Arrondir un rectangle avec un coin diagonal 15"/>
          <p:cNvSpPr/>
          <p:nvPr/>
        </p:nvSpPr>
        <p:spPr>
          <a:xfrm>
            <a:off x="4993351" y="5383474"/>
            <a:ext cx="1461052" cy="785191"/>
          </a:xfrm>
          <a:prstGeom prst="round2Diag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chemeClr val="tx1"/>
                </a:solidFill>
                <a:latin typeface="Avenir Black" panose="02000503020000020003" pitchFamily="2" charset="0"/>
              </a:rPr>
              <a:t>9,2</a:t>
            </a:r>
            <a:endParaRPr lang="fr-MA" sz="4400" b="1" dirty="0">
              <a:solidFill>
                <a:schemeClr val="tx1"/>
              </a:solidFill>
              <a:latin typeface="Avenir Black" panose="02000503020000020003" pitchFamily="2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4965190" y="5033208"/>
            <a:ext cx="1517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venir Black" panose="02000503020000020003" pitchFamily="2" charset="0"/>
              </a:rPr>
              <a:t>Traveler’s rating</a:t>
            </a:r>
            <a:endParaRPr lang="fr-MA" sz="1400" b="1" dirty="0">
              <a:latin typeface="Avenir Black" panose="02000503020000020003" pitchFamily="2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6683002" y="5441044"/>
            <a:ext cx="5158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MA" sz="4400" b="1" dirty="0">
                <a:latin typeface="Avenir Black" panose="02000503020000020003" pitchFamily="2" charset="0"/>
              </a:rPr>
              <a:t>#1 </a:t>
            </a:r>
            <a:r>
              <a:rPr lang="fr-MA" sz="2400" b="1" dirty="0">
                <a:latin typeface="Avenir Black" panose="02000503020000020003" pitchFamily="2" charset="0"/>
              </a:rPr>
              <a:t>HOTEL IN </a:t>
            </a:r>
            <a:r>
              <a:rPr lang="fr-MA" sz="2400" b="1" dirty="0" smtClean="0">
                <a:latin typeface="Avenir Black" panose="02000503020000020003" pitchFamily="2" charset="0"/>
              </a:rPr>
              <a:t>CASABLANCA*</a:t>
            </a:r>
            <a:endParaRPr lang="fr-MA" sz="2400" b="1" dirty="0">
              <a:latin typeface="Avenir Black" panose="02000503020000020003" pitchFamily="2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8269368" y="6493116"/>
            <a:ext cx="393589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i="1" dirty="0" smtClean="0"/>
              <a:t>*SOURCE</a:t>
            </a:r>
            <a:r>
              <a:rPr lang="fr-FR" sz="1050" i="1" dirty="0" smtClean="0"/>
              <a:t>: BOOKING.COM &amp; REVIEW PRO (SHIJI MONITORING)</a:t>
            </a:r>
            <a:endParaRPr lang="fr-MA" sz="1050" i="1" dirty="0"/>
          </a:p>
        </p:txBody>
      </p:sp>
      <p:sp>
        <p:nvSpPr>
          <p:cNvPr id="20" name="Rectangle 19"/>
          <p:cNvSpPr/>
          <p:nvPr/>
        </p:nvSpPr>
        <p:spPr>
          <a:xfrm>
            <a:off x="8444937" y="1366082"/>
            <a:ext cx="27630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Arial Black" panose="020B0A04020102020204" pitchFamily="34" charset="0"/>
              </a:rPr>
              <a:t>CONVERSATIONS WITH GUEST </a:t>
            </a:r>
            <a:endParaRPr lang="fr-MA" b="1" dirty="0">
              <a:latin typeface="Arial Black" panose="020B0A04020102020204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8712548" y="2399621"/>
            <a:ext cx="2142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3,5K</a:t>
            </a:r>
            <a:endParaRPr lang="fr-MA" sz="6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2" name="Picture 2" descr="Black Rectangle Background - Images et vidéos libres de droits | Adobe 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504" y="1510573"/>
            <a:ext cx="3055457" cy="128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ZoneTexte 22"/>
          <p:cNvSpPr txBox="1"/>
          <p:nvPr/>
        </p:nvSpPr>
        <p:spPr>
          <a:xfrm>
            <a:off x="5003069" y="1582676"/>
            <a:ext cx="2142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80%</a:t>
            </a:r>
            <a:endParaRPr lang="fr-MA" sz="6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130482" y="1222915"/>
            <a:ext cx="37825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Arial Black" panose="020B0A04020102020204" pitchFamily="34" charset="0"/>
              </a:rPr>
              <a:t>ID SENT BEFORE ARRIVAL</a:t>
            </a:r>
            <a:endParaRPr lang="fr-MA" b="1" dirty="0">
              <a:latin typeface="Arial Black" panose="020B0A04020102020204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5087592" y="2441044"/>
            <a:ext cx="17991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solidFill>
                  <a:schemeClr val="bg1"/>
                </a:solidFill>
                <a:latin typeface="Avenir Black" panose="02000503020000020003" pitchFamily="2" charset="0"/>
              </a:rPr>
              <a:t>IN 4 MONTHS</a:t>
            </a:r>
            <a:endParaRPr lang="fr-MA" sz="1200" b="1" dirty="0">
              <a:solidFill>
                <a:schemeClr val="bg1"/>
              </a:solidFill>
              <a:latin typeface="Avenir Blac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339567"/>
      </p:ext>
    </p:extLst>
  </p:cSld>
  <p:clrMapOvr>
    <a:masterClrMapping/>
  </p:clrMapOvr>
</p:sld>
</file>

<file path=ppt/theme/theme1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2770</TotalTime>
  <Words>601</Words>
  <Application>Microsoft Office PowerPoint</Application>
  <PresentationFormat>Grand écran</PresentationFormat>
  <Paragraphs>107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4" baseType="lpstr">
      <vt:lpstr>Arial</vt:lpstr>
      <vt:lpstr>Arial Black</vt:lpstr>
      <vt:lpstr>Avenir Black</vt:lpstr>
      <vt:lpstr>Bahnschrift SemiBold</vt:lpstr>
      <vt:lpstr>Calibri</vt:lpstr>
      <vt:lpstr>Calibri Light</vt:lpstr>
      <vt:lpstr>Courier New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Microsoft Office User</dc:creator>
  <cp:lastModifiedBy>RANIA Farmawi</cp:lastModifiedBy>
  <cp:revision>218</cp:revision>
  <dcterms:created xsi:type="dcterms:W3CDTF">2023-09-12T10:35:57Z</dcterms:created>
  <dcterms:modified xsi:type="dcterms:W3CDTF">2024-12-24T15:01:28Z</dcterms:modified>
</cp:coreProperties>
</file>